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0" name="자유형 19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8" name="자유형 7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57290" y="364331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6E312-E4D3-4EC3-9E46-27DF21B0917D}" type="datetimeFigureOut">
              <a:rPr lang="ko-KR" altLang="en-US" smtClean="0"/>
              <a:pPr/>
              <a:t>2009-09-09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61DF-947F-4D9C-87E3-406C8BB06EB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sp>
        <p:nvSpPr>
          <p:cNvPr id="21" name="제목 20"/>
          <p:cNvSpPr>
            <a:spLocks noGrp="1"/>
          </p:cNvSpPr>
          <p:nvPr>
            <p:ph type="ctrTitle"/>
          </p:nvPr>
        </p:nvSpPr>
        <p:spPr>
          <a:xfrm>
            <a:off x="457200" y="2285992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6E312-E4D3-4EC3-9E46-27DF21B0917D}" type="datetimeFigureOut">
              <a:rPr lang="ko-KR" altLang="en-US" smtClean="0"/>
              <a:pPr/>
              <a:t>2009-09-09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61DF-947F-4D9C-87E3-406C8BB06EB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62263" y="51347"/>
            <a:ext cx="1000131" cy="1036773"/>
            <a:chOff x="13317" y="34771"/>
            <a:chExt cx="1272534" cy="1310103"/>
          </a:xfrm>
        </p:grpSpPr>
        <p:sp>
          <p:nvSpPr>
            <p:cNvPr id="12" name="자유형 11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8" name="자유형 7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9" name="자유형 8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6E312-E4D3-4EC3-9E46-27DF21B0917D}" type="datetimeFigureOut">
              <a:rPr lang="ko-KR" altLang="en-US" smtClean="0"/>
              <a:pPr/>
              <a:t>2009-09-09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61DF-947F-4D9C-87E3-406C8BB06EB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929454" y="428606"/>
            <a:ext cx="1757346" cy="5357851"/>
          </a:xfrm>
        </p:spPr>
        <p:txBody>
          <a:bodyPr vert="eaVert"/>
          <a:lstStyle>
            <a:lvl1pPr algn="l">
              <a:defRPr>
                <a:gradFill flip="none"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28596" y="428606"/>
            <a:ext cx="6357982" cy="536893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5" name="자유형 24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6" name="자유형 25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6E312-E4D3-4EC3-9E46-27DF21B0917D}" type="datetimeFigureOut">
              <a:rPr lang="ko-KR" altLang="en-US" smtClean="0"/>
              <a:pPr/>
              <a:t>2009-09-09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61DF-947F-4D9C-87E3-406C8BB06EB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71407" y="106210"/>
            <a:ext cx="1000131" cy="1036773"/>
            <a:chOff x="13317" y="34771"/>
            <a:chExt cx="1272534" cy="1310103"/>
          </a:xfrm>
        </p:grpSpPr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21" name="자유형 20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4414" y="1857364"/>
            <a:ext cx="690717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6E312-E4D3-4EC3-9E46-27DF21B0917D}" type="datetimeFigureOut">
              <a:rPr lang="ko-KR" altLang="en-US" smtClean="0"/>
              <a:pPr/>
              <a:t>2009-09-09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61DF-947F-4D9C-87E3-406C8BB06EB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14414" y="3286124"/>
            <a:ext cx="6915144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</a:defRPr>
            </a:lvl4pPr>
            <a:lvl5pPr marL="1828800" indent="0">
              <a:buNone/>
              <a:defRPr sz="1400">
                <a:solidFill>
                  <a:schemeClr val="tx1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142845" y="1857364"/>
            <a:ext cx="1000131" cy="1036773"/>
            <a:chOff x="13317" y="34771"/>
            <a:chExt cx="1272534" cy="1310103"/>
          </a:xfrm>
        </p:grpSpPr>
        <p:sp>
          <p:nvSpPr>
            <p:cNvPr id="26" name="자유형 25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7" name="자유형 26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8" name="자유형 27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9" name="자유형 28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30" name="자유형 29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4" name="자유형 13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11" name="자유형 10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2" name="자유형 11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6E312-E4D3-4EC3-9E46-27DF21B0917D}" type="datetimeFigureOut">
              <a:rPr lang="ko-KR" altLang="en-US" smtClean="0"/>
              <a:pPr/>
              <a:t>2009-09-09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61DF-947F-4D9C-87E3-406C8BB06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accent1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accent4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6E312-E4D3-4EC3-9E46-27DF21B0917D}" type="datetimeFigureOut">
              <a:rPr lang="ko-KR" altLang="en-US" smtClean="0"/>
              <a:pPr/>
              <a:t>2009-09-09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61DF-947F-4D9C-87E3-406C8BB06EB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71407" y="71414"/>
            <a:ext cx="1000131" cy="1036774"/>
            <a:chOff x="13317" y="34771"/>
            <a:chExt cx="1272535" cy="1310104"/>
          </a:xfrm>
        </p:grpSpPr>
        <p:sp>
          <p:nvSpPr>
            <p:cNvPr id="20" name="자유형 19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 userDrawn="1"/>
          </p:nvSpPr>
          <p:spPr bwMode="gray">
            <a:xfrm>
              <a:off x="969940" y="1030550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4" name="자유형 23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6" name="자유형 15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noFill/>
                  <a:prstDash val="solid"/>
                </a:ln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6E312-E4D3-4EC3-9E46-27DF21B0917D}" type="datetimeFigureOut">
              <a:rPr lang="ko-KR" altLang="en-US" smtClean="0"/>
              <a:pPr/>
              <a:t>2009-09-09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61DF-947F-4D9C-87E3-406C8BB06EB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106211"/>
            <a:ext cx="1000131" cy="1036773"/>
            <a:chOff x="13317" y="34771"/>
            <a:chExt cx="1272534" cy="1310103"/>
          </a:xfrm>
        </p:grpSpPr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2" name="자유형 11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6E312-E4D3-4EC3-9E46-27DF21B0917D}" type="datetimeFigureOut">
              <a:rPr lang="ko-KR" altLang="en-US" smtClean="0"/>
              <a:pPr/>
              <a:t>2009-09-09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61DF-947F-4D9C-87E3-406C8BB06EB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6" name="그룹 5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06400" y="384598"/>
            <a:ext cx="7500990" cy="48177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anchor="b"/>
          <a:lstStyle>
            <a:lvl1pPr algn="l">
              <a:defRPr sz="2400" b="1">
                <a:ln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7662" y="1089026"/>
            <a:ext cx="4686304" cy="50546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71580" y="1089026"/>
            <a:ext cx="2686038" cy="50546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6E312-E4D3-4EC3-9E46-27DF21B0917D}" type="datetimeFigureOut">
              <a:rPr lang="ko-KR" altLang="en-US" smtClean="0"/>
              <a:pPr/>
              <a:t>2009-09-09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61DF-947F-4D9C-87E3-406C8BB06EB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자유형 10"/>
          <p:cNvSpPr>
            <a:spLocks/>
          </p:cNvSpPr>
          <p:nvPr/>
        </p:nvSpPr>
        <p:spPr bwMode="gray">
          <a:xfrm>
            <a:off x="340905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gray">
          <a:xfrm>
            <a:off x="71407" y="653955"/>
            <a:ext cx="247040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3" name="자유형 12"/>
          <p:cNvSpPr>
            <a:spLocks/>
          </p:cNvSpPr>
          <p:nvPr/>
        </p:nvSpPr>
        <p:spPr bwMode="gray">
          <a:xfrm>
            <a:off x="73902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4" name="자유형 13"/>
          <p:cNvSpPr>
            <a:spLocks/>
          </p:cNvSpPr>
          <p:nvPr/>
        </p:nvSpPr>
        <p:spPr bwMode="gray">
          <a:xfrm>
            <a:off x="823251" y="894237"/>
            <a:ext cx="248287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3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5" name="자유형 14"/>
          <p:cNvSpPr>
            <a:spLocks/>
          </p:cNvSpPr>
          <p:nvPr/>
        </p:nvSpPr>
        <p:spPr bwMode="gray">
          <a:xfrm>
            <a:off x="344103" y="376692"/>
            <a:ext cx="479107" cy="517546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29190" y="928670"/>
            <a:ext cx="3857652" cy="928694"/>
          </a:xfrm>
        </p:spPr>
        <p:txBody>
          <a:bodyPr anchor="b"/>
          <a:lstStyle>
            <a:lvl1pPr algn="l">
              <a:defRPr sz="2000" b="1">
                <a:ln>
                  <a:noFill/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9190" y="1928802"/>
            <a:ext cx="3857652" cy="33575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6E312-E4D3-4EC3-9E46-27DF21B0917D}" type="datetimeFigureOut">
              <a:rPr lang="ko-KR" altLang="en-US" smtClean="0"/>
              <a:pPr/>
              <a:t>2009-09-09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61DF-947F-4D9C-87E3-406C8BB06EB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 rot="21422455">
            <a:off x="609122" y="1000108"/>
            <a:ext cx="4000528" cy="4857784"/>
          </a:xfrm>
          <a:prstGeom prst="rect">
            <a:avLst/>
          </a:prstGeom>
          <a:solidFill>
            <a:srgbClr val="F8F8F8"/>
          </a:solidFill>
          <a:ln w="3175" cap="sq" cmpd="sng" algn="ctr">
            <a:solidFill>
              <a:srgbClr val="C0C0C0"/>
            </a:solidFill>
            <a:prstDash val="solid"/>
          </a:ln>
          <a:effectLst>
            <a:outerShdw blurRad="57150" dist="381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3"/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9" name="그림 개체 틀 8"/>
          <p:cNvSpPr>
            <a:spLocks noGrp="1"/>
          </p:cNvSpPr>
          <p:nvPr>
            <p:ph type="pic" sz="quarter" idx="1"/>
          </p:nvPr>
        </p:nvSpPr>
        <p:spPr>
          <a:xfrm>
            <a:off x="642910" y="1000108"/>
            <a:ext cx="4004390" cy="4857784"/>
          </a:xfrm>
          <a:prstGeom prst="rect">
            <a:avLst/>
          </a:prstGeom>
          <a:solidFill>
            <a:schemeClr val="accent3"/>
          </a:solidFill>
          <a:ln w="3175" cap="sq" cmpd="sng" algn="ctr">
            <a:solidFill>
              <a:srgbClr val="F8F8F8"/>
            </a:solidFill>
            <a:prstDash val="solid"/>
            <a:miter lim="800000"/>
          </a:ln>
          <a:effectLst>
            <a:outerShdw blurRad="38100" dist="50800" dir="3000000" algn="tl" rotWithShape="0">
              <a:srgbClr val="000000">
                <a:alpha val="40000"/>
              </a:srgbClr>
            </a:outerShdw>
          </a:effectLst>
          <a:sp3d contourW="12700" prstMaterial="plastic">
            <a:contourClr>
              <a:srgbClr val="000000">
                <a:alpha val="35294"/>
              </a:srgbClr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  <p:grpSp>
        <p:nvGrpSpPr>
          <p:cNvPr id="3" name="그룹 2"/>
          <p:cNvGrpSpPr/>
          <p:nvPr/>
        </p:nvGrpSpPr>
        <p:grpSpPr>
          <a:xfrm>
            <a:off x="8116469" y="45696"/>
            <a:ext cx="1000131" cy="1036773"/>
            <a:chOff x="13317" y="34771"/>
            <a:chExt cx="1272534" cy="1310103"/>
          </a:xfrm>
        </p:grpSpPr>
        <p:sp>
          <p:nvSpPr>
            <p:cNvPr id="13" name="자유형 12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61000">
                <a:schemeClr val="bg1">
                  <a:alpha val="40000"/>
                </a:schemeClr>
              </a:gs>
            </a:gsLst>
            <a:lin ang="5400000" scaled="1"/>
            <a:tileRect/>
          </a:gradFill>
          <a:ln w="1905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7F6E312-E4D3-4EC3-9E46-27DF21B0917D}" type="datetimeFigureOut">
              <a:rPr lang="ko-KR" altLang="en-US" smtClean="0"/>
              <a:pPr/>
              <a:t>2009-09-09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B0E61DF-947F-4D9C-87E3-406C8BB06EB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 fov="0">
                <a:rot lat="0" lon="0" rev="0"/>
              </a:camera>
              <a:lightRig rig="glow" dir="t">
                <a:rot lat="0" lon="0" rev="4500000"/>
              </a:lightRig>
            </a:scene3d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1" kern="1200" spc="50" dirty="0" smtClean="0">
          <a:ln>
            <a:noFill/>
            <a:prstDash val="solid"/>
          </a:ln>
          <a:gradFill flip="none" rotWithShape="1">
            <a:gsLst>
              <a:gs pos="0">
                <a:schemeClr val="tx2"/>
              </a:gs>
              <a:gs pos="26000">
                <a:schemeClr val="tx2"/>
              </a:gs>
              <a:gs pos="41000">
                <a:schemeClr val="tx2">
                  <a:shade val="90000"/>
                </a:schemeClr>
              </a:gs>
              <a:gs pos="67000">
                <a:schemeClr val="tx2">
                  <a:shade val="50000"/>
                </a:schemeClr>
              </a:gs>
              <a:gs pos="95000">
                <a:schemeClr val="tx2"/>
              </a:gs>
            </a:gsLst>
            <a:lin ang="5400000" scaled="1"/>
            <a:tileRect/>
          </a:gradFill>
          <a:effectLst>
            <a:outerShdw blurRad="50800" dist="50800" dir="54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3"/>
        </a:buClr>
        <a:buSzPct val="85000"/>
        <a:buFont typeface="Wingdings"/>
        <a:buChar char="u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"/>
        <a:buChar char="u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5"/>
        </a:buClr>
        <a:buSzPct val="75000"/>
        <a:buFont typeface="Wingdings"/>
        <a:buChar char="u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70000"/>
        <a:buFont typeface="Wingdings"/>
        <a:buChar char="u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tx2"/>
        </a:buClr>
        <a:buSzPct val="60000"/>
        <a:buFont typeface="Wingdings"/>
        <a:buChar char="u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/>
        </a:buClr>
        <a:buSzPct val="60000"/>
        <a:buFont typeface="Wingdings"/>
        <a:buChar char="u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2"/>
        </a:buClr>
        <a:buSzPct val="55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3"/>
        </a:buClr>
        <a:buSzPct val="50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78192" y="775685"/>
          <a:ext cx="9001156" cy="60165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4503044"/>
                <a:gridCol w="4498112"/>
              </a:tblGrid>
              <a:tr h="4896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</a:rPr>
                        <a:t>Title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7056" marR="7056" marT="705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</a:rPr>
                        <a:t>Author(s)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7056" marR="7056" marT="7056" marB="0" anchor="ctr">
                    <a:solidFill>
                      <a:schemeClr val="bg1"/>
                    </a:solidFill>
                  </a:tcPr>
                </a:tc>
              </a:tr>
              <a:tr h="5433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Receding Horizon Output Feedback Control </a:t>
                      </a:r>
                      <a:r>
                        <a:rPr lang="en-US" sz="1200" u="none" strike="noStrike" dirty="0" smtClean="0"/>
                        <a:t>for </a:t>
                      </a:r>
                    </a:p>
                    <a:p>
                      <a:pPr algn="ctr" fontAlgn="ctr"/>
                      <a:r>
                        <a:rPr lang="en-US" sz="1200" u="none" strike="noStrike" dirty="0" smtClean="0"/>
                        <a:t>Constrained </a:t>
                      </a:r>
                      <a:r>
                        <a:rPr lang="en-US" sz="1200" u="none" strike="noStrike" dirty="0"/>
                        <a:t>Uncertain Systems Using Periodic Invariance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8000" marR="18000" marT="70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Young Il Lee, Jae </a:t>
                      </a:r>
                      <a:r>
                        <a:rPr lang="en-US" sz="1200" u="none" strike="noStrike" dirty="0" err="1"/>
                        <a:t>Sik</a:t>
                      </a:r>
                      <a:r>
                        <a:rPr lang="en-US" sz="1200" u="none" strike="noStrike" dirty="0"/>
                        <a:t> Lim</a:t>
                      </a:r>
                      <a:br>
                        <a:rPr lang="en-US" sz="1200" u="none" strike="noStrike" dirty="0"/>
                      </a:br>
                      <a:r>
                        <a:rPr lang="en-US" sz="1200" u="none" strike="noStrike" dirty="0" smtClean="0"/>
                        <a:t>(Seoul </a:t>
                      </a:r>
                      <a:r>
                        <a:rPr lang="en-US" sz="1200" u="none" strike="noStrike" dirty="0"/>
                        <a:t>National University of </a:t>
                      </a:r>
                      <a:r>
                        <a:rPr lang="en-US" sz="1200" u="none" strike="noStrike" dirty="0" smtClean="0"/>
                        <a:t>Technology)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7056" marR="7056" marT="7056" marB="0" anchor="ctr"/>
                </a:tc>
              </a:tr>
              <a:tr h="5433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Adaptive </a:t>
                      </a:r>
                      <a:r>
                        <a:rPr lang="en-US" sz="1200" u="none" strike="noStrike" dirty="0" smtClean="0"/>
                        <a:t>Output Feedback </a:t>
                      </a:r>
                      <a:r>
                        <a:rPr lang="en-US" sz="1200" u="none" strike="noStrike" dirty="0"/>
                        <a:t>of a </a:t>
                      </a:r>
                      <a:r>
                        <a:rPr lang="en-US" sz="1200" u="none" strike="noStrike" dirty="0" smtClean="0"/>
                        <a:t>Class </a:t>
                      </a:r>
                      <a:r>
                        <a:rPr lang="en-US" sz="1200" u="none" strike="noStrike" dirty="0"/>
                        <a:t>of </a:t>
                      </a:r>
                      <a:endParaRPr lang="en-US" sz="1200" u="none" strike="noStrike" dirty="0" smtClean="0"/>
                    </a:p>
                    <a:p>
                      <a:pPr algn="ctr" fontAlgn="ctr"/>
                      <a:r>
                        <a:rPr lang="en-US" sz="1200" u="none" strike="noStrike" dirty="0" smtClean="0"/>
                        <a:t>Uncertain </a:t>
                      </a:r>
                      <a:r>
                        <a:rPr lang="en-US" sz="1200" u="none" strike="noStrike" dirty="0"/>
                        <a:t>N</a:t>
                      </a:r>
                      <a:r>
                        <a:rPr lang="en-US" sz="1200" u="none" strike="noStrike" dirty="0" smtClean="0"/>
                        <a:t>onlinear Systems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8000" marR="18000" marT="70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Min-Sung Koo, </a:t>
                      </a:r>
                      <a:r>
                        <a:rPr lang="en-US" sz="1200" u="none" strike="noStrike" dirty="0" err="1" smtClean="0"/>
                        <a:t>Jong</a:t>
                      </a:r>
                      <a:r>
                        <a:rPr lang="en-US" sz="1200" u="none" strike="noStrike" dirty="0" smtClean="0"/>
                        <a:t>-Tae Lim(Korea </a:t>
                      </a:r>
                      <a:r>
                        <a:rPr lang="en-US" sz="1200" u="none" strike="noStrike" dirty="0"/>
                        <a:t>Advanced Institute of Science and </a:t>
                      </a:r>
                      <a:r>
                        <a:rPr lang="en-US" sz="1200" u="none" strike="noStrike" dirty="0" smtClean="0"/>
                        <a:t>Technology</a:t>
                      </a:r>
                      <a:r>
                        <a:rPr lang="en-US" sz="1200" u="none" strike="noStrike" dirty="0" smtClean="0"/>
                        <a:t>), </a:t>
                      </a:r>
                      <a:r>
                        <a:rPr lang="en-US" altLang="ko-KR" sz="1200" u="none" strike="noStrike" dirty="0" smtClean="0"/>
                        <a:t>Ho-Lim </a:t>
                      </a:r>
                      <a:r>
                        <a:rPr lang="en-US" altLang="ko-KR" sz="1200" u="none" strike="noStrike" dirty="0" err="1" smtClean="0"/>
                        <a:t>Choi</a:t>
                      </a:r>
                      <a:r>
                        <a:rPr lang="en-US" altLang="ko-KR" sz="1200" u="none" strike="noStrike" dirty="0" smtClean="0"/>
                        <a:t>(Dong-A</a:t>
                      </a:r>
                      <a:r>
                        <a:rPr lang="en-US" altLang="ko-KR" sz="1200" u="none" strike="noStrike" baseline="0" dirty="0" smtClean="0"/>
                        <a:t> University)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7056" marR="7056" marT="7056" marB="0" anchor="ctr"/>
                </a:tc>
              </a:tr>
              <a:tr h="5433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A Parametric Design Method of Direct Digital Control </a:t>
                      </a:r>
                      <a:endParaRPr lang="en-US" sz="1200" u="none" strike="noStrike" dirty="0" smtClean="0"/>
                    </a:p>
                    <a:p>
                      <a:pPr algn="ctr" fontAlgn="ctr"/>
                      <a:r>
                        <a:rPr lang="en-US" sz="1200" u="none" strike="noStrike" dirty="0" smtClean="0"/>
                        <a:t>with </a:t>
                      </a:r>
                      <a:r>
                        <a:rPr lang="en-US" sz="1200" u="none" strike="noStrike" dirty="0"/>
                        <a:t>Transient Response Requirements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8000" marR="18000" marT="70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Y. C. Kim(</a:t>
                      </a:r>
                      <a:r>
                        <a:rPr lang="en-US" sz="1200" u="none" strike="noStrike" dirty="0" err="1"/>
                        <a:t>Chungbuk</a:t>
                      </a:r>
                      <a:r>
                        <a:rPr lang="en-US" sz="1200" u="none" strike="noStrike" dirty="0"/>
                        <a:t> National University),</a:t>
                      </a:r>
                      <a:br>
                        <a:rPr lang="en-US" sz="1200" u="none" strike="noStrike" dirty="0"/>
                      </a:br>
                      <a:r>
                        <a:rPr lang="en-US" sz="1200" u="none" strike="noStrike" dirty="0"/>
                        <a:t>Y. S. Lim(</a:t>
                      </a:r>
                      <a:r>
                        <a:rPr lang="en-US" sz="1200" u="none" strike="noStrike" dirty="0" err="1"/>
                        <a:t>Techwin</a:t>
                      </a:r>
                      <a:r>
                        <a:rPr lang="en-US" sz="1200" u="none" strike="noStrike" dirty="0"/>
                        <a:t> Co. Ltd.)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7056" marR="7056" marT="7056" marB="0" anchor="ctr"/>
                </a:tc>
              </a:tr>
              <a:tr h="5433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Finite Memory Controls for Discrete-Time </a:t>
                      </a:r>
                      <a:endParaRPr lang="en-US" sz="1200" u="none" strike="noStrike" dirty="0" smtClean="0"/>
                    </a:p>
                    <a:p>
                      <a:pPr algn="ctr" fontAlgn="ctr"/>
                      <a:r>
                        <a:rPr lang="en-US" sz="1200" u="none" strike="noStrike" dirty="0" smtClean="0"/>
                        <a:t>State </a:t>
                      </a:r>
                      <a:r>
                        <a:rPr lang="en-US" sz="1200" u="none" strike="noStrike" dirty="0"/>
                        <a:t>Space Systems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8000" marR="18000" marT="70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/>
                        <a:t>Soohee</a:t>
                      </a:r>
                      <a:r>
                        <a:rPr lang="en-US" sz="1200" u="none" strike="noStrike" dirty="0"/>
                        <a:t> Han(</a:t>
                      </a:r>
                      <a:r>
                        <a:rPr lang="en-US" sz="1200" u="none" strike="noStrike" dirty="0" err="1"/>
                        <a:t>Konkuk</a:t>
                      </a:r>
                      <a:r>
                        <a:rPr lang="en-US" sz="1200" u="none" strike="noStrike" dirty="0"/>
                        <a:t> University), </a:t>
                      </a:r>
                      <a:br>
                        <a:rPr lang="en-US" sz="1200" u="none" strike="noStrike" dirty="0"/>
                      </a:br>
                      <a:r>
                        <a:rPr lang="en-US" sz="1200" u="none" strike="noStrike" dirty="0"/>
                        <a:t>Jung Hun Park, </a:t>
                      </a:r>
                      <a:r>
                        <a:rPr lang="en-US" sz="1200" u="none" strike="noStrike" dirty="0" err="1"/>
                        <a:t>Wook</a:t>
                      </a:r>
                      <a:r>
                        <a:rPr lang="en-US" sz="1200" u="none" strike="noStrike" dirty="0"/>
                        <a:t> Hyun </a:t>
                      </a:r>
                      <a:r>
                        <a:rPr lang="en-US" sz="1200" u="none" strike="noStrike" dirty="0" smtClean="0"/>
                        <a:t>Kwon</a:t>
                      </a:r>
                    </a:p>
                    <a:p>
                      <a:pPr algn="ctr" fontAlgn="ctr"/>
                      <a:r>
                        <a:rPr lang="en-US" sz="1200" u="none" strike="noStrike" dirty="0" smtClean="0"/>
                        <a:t>(</a:t>
                      </a:r>
                      <a:r>
                        <a:rPr lang="en-US" sz="1200" u="none" strike="noStrike" dirty="0"/>
                        <a:t>Seoul National University)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7056" marR="7056" marT="7056" marB="0" anchor="ctr"/>
                </a:tc>
              </a:tr>
              <a:tr h="5433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Tracking Controller Design of </a:t>
                      </a:r>
                      <a:r>
                        <a:rPr lang="en-US" sz="1200" u="none" strike="noStrike" dirty="0" err="1"/>
                        <a:t>Omnidirectional</a:t>
                      </a:r>
                      <a:r>
                        <a:rPr lang="en-US" sz="1200" u="none" strike="noStrike" dirty="0"/>
                        <a:t> Mobile </a:t>
                      </a:r>
                      <a:endParaRPr lang="en-US" sz="1200" u="none" strike="noStrike" dirty="0" smtClean="0"/>
                    </a:p>
                    <a:p>
                      <a:pPr algn="ctr" fontAlgn="ctr"/>
                      <a:r>
                        <a:rPr lang="en-US" sz="1200" u="none" strike="noStrike" dirty="0" smtClean="0"/>
                        <a:t>Manipulator </a:t>
                      </a:r>
                      <a:r>
                        <a:rPr lang="en-US" sz="1200" u="none" strike="noStrike" dirty="0"/>
                        <a:t>System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8000" marR="18000" marT="70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Nguyen Hung, </a:t>
                      </a:r>
                      <a:r>
                        <a:rPr lang="en-US" sz="1200" u="none" strike="noStrike" dirty="0" err="1"/>
                        <a:t>Dae</a:t>
                      </a:r>
                      <a:r>
                        <a:rPr lang="en-US" sz="1200" u="none" strike="noStrike" dirty="0"/>
                        <a:t>-Hwan Kim, </a:t>
                      </a:r>
                      <a:r>
                        <a:rPr lang="en-US" sz="1200" u="none" strike="noStrike" dirty="0" err="1"/>
                        <a:t>Hak-Kyeong</a:t>
                      </a:r>
                      <a:r>
                        <a:rPr lang="en-US" sz="1200" u="none" strike="noStrike" dirty="0"/>
                        <a:t> Kim</a:t>
                      </a:r>
                      <a:r>
                        <a:rPr lang="en-US" sz="1200" u="none" strike="noStrike" dirty="0" smtClean="0"/>
                        <a:t>,</a:t>
                      </a:r>
                    </a:p>
                    <a:p>
                      <a:pPr algn="ctr" fontAlgn="ctr"/>
                      <a:r>
                        <a:rPr lang="en-US" sz="1200" u="none" strike="noStrike" dirty="0" smtClean="0"/>
                        <a:t> </a:t>
                      </a:r>
                      <a:r>
                        <a:rPr lang="en-US" sz="1200" u="none" strike="noStrike" dirty="0"/>
                        <a:t>Sang-Bong Kim</a:t>
                      </a:r>
                      <a:br>
                        <a:rPr lang="en-US" sz="1200" u="none" strike="noStrike" dirty="0"/>
                      </a:br>
                      <a:r>
                        <a:rPr lang="en-US" sz="1200" u="none" strike="noStrike" dirty="0" smtClean="0"/>
                        <a:t>(</a:t>
                      </a:r>
                      <a:r>
                        <a:rPr lang="en-US" sz="1200" u="none" strike="noStrike" dirty="0" err="1" smtClean="0"/>
                        <a:t>Pukyong</a:t>
                      </a:r>
                      <a:r>
                        <a:rPr lang="en-US" sz="1200" u="none" strike="noStrike" dirty="0" smtClean="0"/>
                        <a:t> </a:t>
                      </a:r>
                      <a:r>
                        <a:rPr lang="en-US" sz="1200" u="none" strike="noStrike" dirty="0"/>
                        <a:t>National </a:t>
                      </a:r>
                      <a:r>
                        <a:rPr lang="en-US" sz="1200" u="none" strike="noStrike" dirty="0" smtClean="0"/>
                        <a:t>University)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7056" marR="7056" marT="7056" marB="0" anchor="ctr"/>
                </a:tc>
              </a:tr>
              <a:tr h="5997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A Practical Approach to Enhance Positioning Accuracy </a:t>
                      </a:r>
                      <a:endParaRPr lang="en-US" sz="1200" u="none" strike="noStrike" dirty="0" smtClean="0"/>
                    </a:p>
                    <a:p>
                      <a:pPr algn="ctr" fontAlgn="ctr"/>
                      <a:r>
                        <a:rPr lang="en-US" sz="1200" u="none" strike="noStrike" dirty="0" smtClean="0"/>
                        <a:t>for </a:t>
                      </a:r>
                      <a:r>
                        <a:rPr lang="en-US" sz="1200" u="none" strike="noStrike" dirty="0"/>
                        <a:t>Industrial Robots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8000" marR="18000" marT="70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Hyun-</a:t>
                      </a:r>
                      <a:r>
                        <a:rPr lang="en-US" sz="1200" u="none" strike="noStrike" dirty="0" err="1"/>
                        <a:t>Kyu</a:t>
                      </a:r>
                      <a:r>
                        <a:rPr lang="en-US" sz="1200" u="none" strike="noStrike" dirty="0"/>
                        <a:t> Lim, Dong-</a:t>
                      </a:r>
                      <a:r>
                        <a:rPr lang="en-US" sz="1200" u="none" strike="noStrike" dirty="0" err="1"/>
                        <a:t>Hyeok</a:t>
                      </a:r>
                      <a:r>
                        <a:rPr lang="en-US" sz="1200" u="none" strike="noStrike" dirty="0"/>
                        <a:t> Kim, Sung-</a:t>
                      </a:r>
                      <a:r>
                        <a:rPr lang="en-US" sz="1200" u="none" strike="noStrike" dirty="0" err="1"/>
                        <a:t>Rak</a:t>
                      </a:r>
                      <a:r>
                        <a:rPr lang="en-US" sz="1200" u="none" strike="noStrike" dirty="0"/>
                        <a:t> </a:t>
                      </a:r>
                      <a:r>
                        <a:rPr lang="en-US" sz="1200" u="none" strike="noStrike" dirty="0" smtClean="0"/>
                        <a:t>Kim</a:t>
                      </a:r>
                    </a:p>
                    <a:p>
                      <a:pPr algn="ctr" fontAlgn="ctr"/>
                      <a:r>
                        <a:rPr lang="en-US" sz="1200" u="none" strike="noStrike" dirty="0" smtClean="0"/>
                        <a:t>(</a:t>
                      </a:r>
                      <a:r>
                        <a:rPr lang="en-US" sz="1200" u="none" strike="noStrike" dirty="0"/>
                        <a:t>Hyundai Heavy Industries Co., Ltd</a:t>
                      </a:r>
                      <a:r>
                        <a:rPr lang="en-US" sz="1200" u="none" strike="noStrike" dirty="0" smtClean="0"/>
                        <a:t>.),</a:t>
                      </a:r>
                      <a:r>
                        <a:rPr lang="en-US" sz="1200" u="none" strike="noStrike" dirty="0"/>
                        <a:t/>
                      </a:r>
                      <a:br>
                        <a:rPr lang="en-US" sz="1200" u="none" strike="noStrike" dirty="0"/>
                      </a:br>
                      <a:r>
                        <a:rPr lang="en-US" sz="1200" u="none" strike="noStrike" dirty="0" err="1"/>
                        <a:t>Hee</a:t>
                      </a:r>
                      <a:r>
                        <a:rPr lang="en-US" sz="1200" u="none" strike="noStrike" dirty="0"/>
                        <a:t>-Jun Kang(University of Ulsan)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7056" marR="7056" marT="7056" marB="0" anchor="ctr"/>
                </a:tc>
              </a:tr>
              <a:tr h="5433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A Study on Recognition of Obstacle Distribution </a:t>
                      </a:r>
                      <a:endParaRPr lang="en-US" sz="1200" u="none" strike="noStrike" dirty="0" smtClean="0"/>
                    </a:p>
                    <a:p>
                      <a:pPr algn="ctr" fontAlgn="ctr"/>
                      <a:r>
                        <a:rPr lang="en-US" sz="1200" u="none" strike="noStrike" dirty="0" smtClean="0"/>
                        <a:t>by </a:t>
                      </a:r>
                      <a:r>
                        <a:rPr lang="en-US" sz="1200" u="none" strike="noStrike" dirty="0"/>
                        <a:t>Tactile Stimulation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8000" marR="18000" marT="70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/>
                        <a:t>Myoung-Jong</a:t>
                      </a:r>
                      <a:r>
                        <a:rPr lang="en-US" sz="1200" u="none" strike="noStrike" dirty="0"/>
                        <a:t> Yoon, </a:t>
                      </a:r>
                      <a:r>
                        <a:rPr lang="en-US" sz="1200" u="none" strike="noStrike" dirty="0" err="1"/>
                        <a:t>Gu</a:t>
                      </a:r>
                      <a:r>
                        <a:rPr lang="en-US" sz="1200" u="none" strike="noStrike" dirty="0"/>
                        <a:t>-Young </a:t>
                      </a:r>
                      <a:r>
                        <a:rPr lang="en-US" sz="1200" u="none" strike="noStrike" dirty="0" err="1"/>
                        <a:t>Jeong</a:t>
                      </a:r>
                      <a:r>
                        <a:rPr lang="en-US" sz="1200" u="none" strike="noStrike" dirty="0"/>
                        <a:t>, </a:t>
                      </a:r>
                      <a:r>
                        <a:rPr lang="en-US" sz="1200" u="none" strike="noStrike" dirty="0" err="1"/>
                        <a:t>Kee</a:t>
                      </a:r>
                      <a:r>
                        <a:rPr lang="en-US" sz="1200" u="none" strike="noStrike" dirty="0"/>
                        <a:t>-Ho Yu</a:t>
                      </a:r>
                      <a:br>
                        <a:rPr lang="en-US" sz="1200" u="none" strike="noStrike" dirty="0"/>
                      </a:br>
                      <a:r>
                        <a:rPr lang="en-US" sz="1200" u="none" strike="noStrike" dirty="0" smtClean="0"/>
                        <a:t>(</a:t>
                      </a:r>
                      <a:r>
                        <a:rPr lang="en-US" sz="1200" u="none" strike="noStrike" dirty="0" err="1" smtClean="0"/>
                        <a:t>Chonbuk</a:t>
                      </a:r>
                      <a:r>
                        <a:rPr lang="en-US" sz="1200" u="none" strike="noStrike" dirty="0" smtClean="0"/>
                        <a:t> </a:t>
                      </a:r>
                      <a:r>
                        <a:rPr lang="en-US" sz="1200" u="none" strike="noStrike" dirty="0"/>
                        <a:t>National </a:t>
                      </a:r>
                      <a:r>
                        <a:rPr lang="en-US" sz="1200" u="none" strike="noStrike" dirty="0" smtClean="0"/>
                        <a:t>University)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7056" marR="7056" marT="7056" marB="0" anchor="ctr"/>
                </a:tc>
              </a:tr>
              <a:tr h="5433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System Identification of the Pressure transducer and </a:t>
                      </a:r>
                      <a:endParaRPr lang="en-US" sz="1200" u="none" strike="noStrike" dirty="0" smtClean="0"/>
                    </a:p>
                    <a:p>
                      <a:pPr algn="ctr" fontAlgn="ctr"/>
                      <a:r>
                        <a:rPr lang="en-US" sz="1200" u="none" strike="noStrike" dirty="0" smtClean="0"/>
                        <a:t>the </a:t>
                      </a:r>
                      <a:r>
                        <a:rPr lang="en-US" sz="1200" u="none" strike="noStrike" dirty="0"/>
                        <a:t>Force sensor on Intelligent Excavator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8000" marR="18000" marT="70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Chang </a:t>
                      </a:r>
                      <a:r>
                        <a:rPr lang="en-US" sz="1200" u="none" strike="noStrike" dirty="0" err="1"/>
                        <a:t>Seop</a:t>
                      </a:r>
                      <a:r>
                        <a:rPr lang="en-US" sz="1200" u="none" strike="noStrike" dirty="0"/>
                        <a:t> Lee, </a:t>
                      </a:r>
                      <a:r>
                        <a:rPr lang="en-US" sz="1200" u="none" strike="noStrike" dirty="0" err="1"/>
                        <a:t>Daehie</a:t>
                      </a:r>
                      <a:r>
                        <a:rPr lang="en-US" sz="1200" u="none" strike="noStrike" dirty="0"/>
                        <a:t> Hong, </a:t>
                      </a:r>
                      <a:r>
                        <a:rPr lang="en-US" sz="1200" u="none" strike="noStrike" dirty="0" err="1"/>
                        <a:t>Ki</a:t>
                      </a:r>
                      <a:r>
                        <a:rPr lang="en-US" sz="1200" u="none" strike="noStrike" dirty="0"/>
                        <a:t> Young Kim, </a:t>
                      </a:r>
                      <a:endParaRPr lang="en-US" sz="1200" u="none" strike="noStrike" dirty="0" smtClean="0"/>
                    </a:p>
                    <a:p>
                      <a:pPr algn="ctr" fontAlgn="ctr"/>
                      <a:r>
                        <a:rPr lang="en-US" sz="1200" u="none" strike="noStrike" dirty="0" err="1" smtClean="0"/>
                        <a:t>Jangho</a:t>
                      </a:r>
                      <a:r>
                        <a:rPr lang="en-US" sz="1200" u="none" strike="noStrike" dirty="0" smtClean="0"/>
                        <a:t> </a:t>
                      </a:r>
                      <a:r>
                        <a:rPr lang="en-US" sz="1200" u="none" strike="noStrike" dirty="0" err="1"/>
                        <a:t>Bae</a:t>
                      </a:r>
                      <a:r>
                        <a:rPr lang="en-US" sz="1200" u="none" strike="noStrike" dirty="0"/>
                        <a:t/>
                      </a:r>
                      <a:br>
                        <a:rPr lang="en-US" sz="1200" u="none" strike="noStrike" dirty="0"/>
                      </a:br>
                      <a:r>
                        <a:rPr lang="en-US" sz="1200" u="none" strike="noStrike" dirty="0" smtClean="0"/>
                        <a:t>(Korea University)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7056" marR="7056" marT="7056" marB="0" anchor="ctr"/>
                </a:tc>
              </a:tr>
              <a:tr h="5433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Improved Stability in Lower Extremity Exoskeletons using Foot Extensions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8000" marR="18000" marT="70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R. </a:t>
                      </a:r>
                      <a:r>
                        <a:rPr lang="en-US" sz="1200" u="none" strike="noStrike" dirty="0" err="1"/>
                        <a:t>Prasanth</a:t>
                      </a:r>
                      <a:r>
                        <a:rPr lang="en-US" sz="1200" u="none" strike="noStrike" dirty="0"/>
                        <a:t> Kumar, </a:t>
                      </a:r>
                      <a:r>
                        <a:rPr lang="en-US" sz="1200" u="none" strike="noStrike" dirty="0" err="1"/>
                        <a:t>Jungwon</a:t>
                      </a:r>
                      <a:r>
                        <a:rPr lang="en-US" sz="1200" u="none" strike="noStrike" dirty="0"/>
                        <a:t> </a:t>
                      </a:r>
                      <a:r>
                        <a:rPr lang="en-US" sz="1200" u="none" strike="noStrike" dirty="0" err="1"/>
                        <a:t>yoon</a:t>
                      </a:r>
                      <a:r>
                        <a:rPr lang="en-US" sz="1200" u="none" strike="noStrike" dirty="0"/>
                        <a:t/>
                      </a:r>
                      <a:br>
                        <a:rPr lang="en-US" sz="1200" u="none" strike="noStrike" dirty="0"/>
                      </a:br>
                      <a:r>
                        <a:rPr lang="en-US" sz="1200" u="none" strike="noStrike" dirty="0" smtClean="0"/>
                        <a:t>(</a:t>
                      </a:r>
                      <a:r>
                        <a:rPr lang="en-US" sz="1200" u="none" strike="noStrike" dirty="0" err="1" smtClean="0"/>
                        <a:t>Gyeongsang</a:t>
                      </a:r>
                      <a:r>
                        <a:rPr lang="en-US" sz="1200" u="none" strike="noStrike" dirty="0" smtClean="0"/>
                        <a:t> </a:t>
                      </a:r>
                      <a:r>
                        <a:rPr lang="en-US" sz="1200" u="none" strike="noStrike" dirty="0"/>
                        <a:t>National </a:t>
                      </a:r>
                      <a:r>
                        <a:rPr lang="en-US" sz="1200" u="none" strike="noStrike" dirty="0" smtClean="0"/>
                        <a:t>University)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7056" marR="7056" marT="7056" marB="0" anchor="ctr"/>
                </a:tc>
              </a:tr>
              <a:tr h="5433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The </a:t>
                      </a:r>
                      <a:r>
                        <a:rPr lang="en-US" sz="1200" u="none" strike="noStrike" dirty="0" smtClean="0"/>
                        <a:t>Pedestrian </a:t>
                      </a:r>
                      <a:r>
                        <a:rPr lang="en-US" sz="1200" u="none" strike="noStrike" dirty="0"/>
                        <a:t>N</a:t>
                      </a:r>
                      <a:r>
                        <a:rPr lang="en-US" sz="1200" u="none" strike="noStrike" dirty="0" smtClean="0"/>
                        <a:t>avigation </a:t>
                      </a:r>
                      <a:r>
                        <a:rPr lang="en-US" sz="1200" u="none" strike="noStrike" dirty="0"/>
                        <a:t>S</a:t>
                      </a:r>
                      <a:r>
                        <a:rPr lang="en-US" sz="1200" u="none" strike="noStrike" dirty="0" smtClean="0"/>
                        <a:t>ystem </a:t>
                      </a:r>
                      <a:endParaRPr lang="en-US" sz="1200" u="none" strike="noStrike" dirty="0" smtClean="0"/>
                    </a:p>
                    <a:p>
                      <a:pPr algn="ctr" fontAlgn="ctr"/>
                      <a:r>
                        <a:rPr lang="en-US" sz="1200" u="none" strike="noStrike" dirty="0" smtClean="0"/>
                        <a:t>using </a:t>
                      </a:r>
                      <a:r>
                        <a:rPr lang="en-US" sz="1200" u="none" strike="noStrike" dirty="0"/>
                        <a:t>V</a:t>
                      </a:r>
                      <a:r>
                        <a:rPr lang="en-US" sz="1200" u="none" strike="noStrike" dirty="0" smtClean="0"/>
                        <a:t>ision </a:t>
                      </a:r>
                      <a:r>
                        <a:rPr lang="en-US" sz="1200" u="none" strike="noStrike" dirty="0"/>
                        <a:t>and </a:t>
                      </a:r>
                      <a:r>
                        <a:rPr lang="en-US" sz="1200" u="none" strike="noStrike" dirty="0" smtClean="0"/>
                        <a:t>Inertial Sensors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8000" marR="18000" marT="70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Sang-</a:t>
                      </a:r>
                      <a:r>
                        <a:rPr lang="en-US" sz="1200" u="none" strike="noStrike" dirty="0" err="1"/>
                        <a:t>Kyeong</a:t>
                      </a:r>
                      <a:r>
                        <a:rPr lang="en-US" sz="1200" u="none" strike="noStrike" dirty="0"/>
                        <a:t> Park, Young </a:t>
                      </a:r>
                      <a:r>
                        <a:rPr lang="en-US" sz="1200" u="none" strike="noStrike" dirty="0" err="1"/>
                        <a:t>Soo</a:t>
                      </a:r>
                      <a:r>
                        <a:rPr lang="en-US" sz="1200" u="none" strike="noStrike" dirty="0"/>
                        <a:t> </a:t>
                      </a:r>
                      <a:r>
                        <a:rPr lang="en-US" sz="1200" u="none" strike="noStrike" dirty="0" err="1"/>
                        <a:t>Suh</a:t>
                      </a:r>
                      <a:r>
                        <a:rPr lang="en-US" sz="1200" u="none" strike="noStrike" dirty="0"/>
                        <a:t>, Tri </a:t>
                      </a:r>
                      <a:r>
                        <a:rPr lang="en-US" sz="1200" u="none" strike="noStrike" dirty="0" err="1"/>
                        <a:t>Nhut</a:t>
                      </a:r>
                      <a:r>
                        <a:rPr lang="en-US" sz="1200" u="none" strike="noStrike" dirty="0"/>
                        <a:t> Do</a:t>
                      </a:r>
                      <a:br>
                        <a:rPr lang="en-US" sz="1200" u="none" strike="noStrike" dirty="0"/>
                      </a:br>
                      <a:r>
                        <a:rPr lang="en-US" sz="1200" u="none" strike="noStrike" dirty="0" smtClean="0"/>
                        <a:t>(University </a:t>
                      </a:r>
                      <a:r>
                        <a:rPr lang="en-US" sz="1200" u="none" strike="noStrike" dirty="0"/>
                        <a:t>of </a:t>
                      </a:r>
                      <a:r>
                        <a:rPr lang="en-US" sz="1200" u="none" strike="noStrike" dirty="0" smtClean="0"/>
                        <a:t>Ulsan)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7056" marR="7056" marT="7056" marB="0" anchor="ctr"/>
                </a:tc>
              </a:tr>
            </a:tbl>
          </a:graphicData>
        </a:graphic>
      </p:graphicFrame>
      <p:sp>
        <p:nvSpPr>
          <p:cNvPr id="5" name="순서도: 대체 처리 4"/>
          <p:cNvSpPr/>
          <p:nvPr/>
        </p:nvSpPr>
        <p:spPr>
          <a:xfrm>
            <a:off x="1781164" y="183449"/>
            <a:ext cx="5715040" cy="500066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</a:rPr>
              <a:t>ICCAS 2009 Outstanding Paper Award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려청자">
  <a:themeElements>
    <a:clrScheme name="고려청자">
      <a:dk1>
        <a:sysClr val="windowText" lastClr="000000"/>
      </a:dk1>
      <a:lt1>
        <a:sysClr val="window" lastClr="FFFFFF"/>
      </a:lt1>
      <a:dk2>
        <a:srgbClr val="005466"/>
      </a:dk2>
      <a:lt2>
        <a:srgbClr val="D9F3F4"/>
      </a:lt2>
      <a:accent1>
        <a:srgbClr val="3F949A"/>
      </a:accent1>
      <a:accent2>
        <a:srgbClr val="4764B0"/>
      </a:accent2>
      <a:accent3>
        <a:srgbClr val="4FADD1"/>
      </a:accent3>
      <a:accent4>
        <a:srgbClr val="85B692"/>
      </a:accent4>
      <a:accent5>
        <a:srgbClr val="6B94E2"/>
      </a:accent5>
      <a:accent6>
        <a:srgbClr val="819BAB"/>
      </a:accent6>
      <a:hlink>
        <a:srgbClr val="7C0808"/>
      </a:hlink>
      <a:folHlink>
        <a:srgbClr val="0D356F"/>
      </a:folHlink>
    </a:clrScheme>
    <a:fontScheme name="고려청자">
      <a:majorFont>
        <a:latin typeface="Georgia"/>
        <a:ea typeface=""/>
        <a:cs typeface=""/>
        <a:font script="Grek" typeface="Arial"/>
        <a:font script="Cyrl" typeface="Arial"/>
        <a:font script="Jpan" typeface="HG明朝E"/>
        <a:font script="Hang" typeface="HY견명조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고려청자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378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2700000" algn="tl">
              <a:srgbClr val="000000">
                <a:alpha val="43137"/>
              </a:srgbClr>
            </a:outerShdw>
          </a:effectLst>
        </a:effectStyle>
        <a:effectStyle>
          <a:effectLst>
            <a:outerShdw blurRad="38100" dist="38100" dir="3000000" algn="tl">
              <a:srgbClr val="000000">
                <a:alpha val="45490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100000"/>
            </a:lightRig>
          </a:scene3d>
          <a:sp3d contourW="12700" prstMaterial="plastic">
            <a:bevelT w="50800" h="63500"/>
            <a:contourClr>
              <a:srgbClr val="000000">
                <a:alpha val="35294"/>
              </a:srgbClr>
            </a:contourClr>
          </a:sp3d>
        </a:effectStyle>
        <a:effectStyle>
          <a:effectLst>
            <a:outerShdw blurRad="63500" dist="63500" dir="3000000" algn="tl">
              <a:srgbClr val="000000">
                <a:alpha val="50196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8600000"/>
            </a:lightRig>
          </a:scene3d>
          <a:sp3d prstMaterial="plastic">
            <a:bevelT w="101600" h="63500"/>
            <a:contourClr>
              <a:srgbClr val="000000">
                <a:alpha val="40784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5000"/>
                <a:shade val="100000"/>
                <a:hueMod val="100000"/>
                <a:satMod val="100000"/>
              </a:schemeClr>
            </a:gs>
            <a:gs pos="20000">
              <a:schemeClr val="phClr">
                <a:tint val="100000"/>
                <a:shade val="75000"/>
                <a:hueMod val="100000"/>
                <a:satMod val="100000"/>
              </a:schemeClr>
            </a:gs>
            <a:gs pos="55000">
              <a:schemeClr val="phClr">
                <a:tint val="97000"/>
                <a:shade val="100000"/>
                <a:hueMod val="100000"/>
                <a:satMod val="100000"/>
              </a:schemeClr>
            </a:gs>
            <a:gs pos="85000">
              <a:schemeClr val="phClr">
                <a:tint val="100000"/>
                <a:shade val="65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0"/>
                <a:shade val="50000"/>
                <a:hueMod val="100000"/>
                <a:satMod val="100000"/>
              </a:schemeClr>
              <a:schemeClr val="phClr">
                <a:tint val="10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Crane</Template>
  <TotalTime>14</TotalTime>
  <Words>210</Words>
  <Application>Microsoft Office PowerPoint</Application>
  <PresentationFormat>화면 슬라이드 쇼(4:3)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고려청자</vt:lpstr>
      <vt:lpstr>슬라이드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yser</dc:creator>
  <cp:lastModifiedBy>yser</cp:lastModifiedBy>
  <cp:revision>4</cp:revision>
  <dcterms:created xsi:type="dcterms:W3CDTF">2009-09-03T04:41:39Z</dcterms:created>
  <dcterms:modified xsi:type="dcterms:W3CDTF">2009-09-09T07:29:43Z</dcterms:modified>
</cp:coreProperties>
</file>